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260" r:id="rId5"/>
  </p:sldIdLst>
  <p:sldSz cx="6858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0000"/>
    <a:srgbClr val="680000"/>
    <a:srgbClr val="004600"/>
    <a:srgbClr val="505160"/>
    <a:srgbClr val="EFF3D5"/>
    <a:srgbClr val="68829E"/>
    <a:srgbClr val="E5EBBB"/>
    <a:srgbClr val="D7E098"/>
    <a:srgbClr val="AEBD38"/>
    <a:srgbClr val="5982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E9D9B6-3149-4703-9A65-39978E3D1790}" v="5" dt="2023-11-13T12:42:29.4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86" autoAdjust="0"/>
    <p:restoredTop sz="94660"/>
  </p:normalViewPr>
  <p:slideViewPr>
    <p:cSldViewPr snapToGrid="0">
      <p:cViewPr>
        <p:scale>
          <a:sx n="66" d="100"/>
          <a:sy n="66" d="100"/>
        </p:scale>
        <p:origin x="2508" y="-1812"/>
      </p:cViewPr>
      <p:guideLst>
        <p:guide orient="horz" pos="43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76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talie Iovita" userId="ce3a99db-650b-4348-a343-20f6ecda1b09" providerId="ADAL" clId="{0EE9D9B6-3149-4703-9A65-39978E3D1790}"/>
    <pc:docChg chg="modSld">
      <pc:chgData name="Vitalie Iovita" userId="ce3a99db-650b-4348-a343-20f6ecda1b09" providerId="ADAL" clId="{0EE9D9B6-3149-4703-9A65-39978E3D1790}" dt="2023-11-13T12:42:40.580" v="16" actId="1036"/>
      <pc:docMkLst>
        <pc:docMk/>
      </pc:docMkLst>
      <pc:sldChg chg="modSp mod">
        <pc:chgData name="Vitalie Iovita" userId="ce3a99db-650b-4348-a343-20f6ecda1b09" providerId="ADAL" clId="{0EE9D9B6-3149-4703-9A65-39978E3D1790}" dt="2023-11-13T12:42:40.580" v="16" actId="1036"/>
        <pc:sldMkLst>
          <pc:docMk/>
          <pc:sldMk cId="2664721861" sldId="260"/>
        </pc:sldMkLst>
        <pc:spChg chg="mod">
          <ac:chgData name="Vitalie Iovita" userId="ce3a99db-650b-4348-a343-20f6ecda1b09" providerId="ADAL" clId="{0EE9D9B6-3149-4703-9A65-39978E3D1790}" dt="2023-11-13T12:40:33.378" v="1" actId="20577"/>
          <ac:spMkLst>
            <pc:docMk/>
            <pc:sldMk cId="2664721861" sldId="260"/>
            <ac:spMk id="2" creationId="{B4B7538E-37A6-223E-A7C2-62B1654343FF}"/>
          </ac:spMkLst>
        </pc:spChg>
        <pc:spChg chg="mod">
          <ac:chgData name="Vitalie Iovita" userId="ce3a99db-650b-4348-a343-20f6ecda1b09" providerId="ADAL" clId="{0EE9D9B6-3149-4703-9A65-39978E3D1790}" dt="2023-11-13T12:42:40.580" v="16" actId="1036"/>
          <ac:spMkLst>
            <pc:docMk/>
            <pc:sldMk cId="2664721861" sldId="260"/>
            <ac:spMk id="35" creationId="{A5EF0CB7-AA43-4465-AB37-EA21A3F50186}"/>
          </ac:spMkLst>
        </pc:spChg>
        <pc:spChg chg="mod">
          <ac:chgData name="Vitalie Iovita" userId="ce3a99db-650b-4348-a343-20f6ecda1b09" providerId="ADAL" clId="{0EE9D9B6-3149-4703-9A65-39978E3D1790}" dt="2023-11-13T12:42:19.212" v="12" actId="20577"/>
          <ac:spMkLst>
            <pc:docMk/>
            <pc:sldMk cId="2664721861" sldId="260"/>
            <ac:spMk id="45" creationId="{5162E6CF-AAD1-4DDC-97ED-EB74FCE4C531}"/>
          </ac:spMkLst>
        </pc:spChg>
      </pc:sldChg>
    </pc:docChg>
  </pc:docChgLst>
  <pc:docChgLst>
    <pc:chgData name="Viorica Scerbina" userId="0f6d29d0-0191-40d1-b46b-5f0dd9b80d87" providerId="ADAL" clId="{5202D5C9-C303-4E59-BAAF-18519107DE03}"/>
    <pc:docChg chg="undo custSel modSld">
      <pc:chgData name="Viorica Scerbina" userId="0f6d29d0-0191-40d1-b46b-5f0dd9b80d87" providerId="ADAL" clId="{5202D5C9-C303-4E59-BAAF-18519107DE03}" dt="2022-11-07T12:32:55.816" v="59" actId="14100"/>
      <pc:docMkLst>
        <pc:docMk/>
      </pc:docMkLst>
      <pc:sldChg chg="addSp delSp modSp mod">
        <pc:chgData name="Viorica Scerbina" userId="0f6d29d0-0191-40d1-b46b-5f0dd9b80d87" providerId="ADAL" clId="{5202D5C9-C303-4E59-BAAF-18519107DE03}" dt="2022-11-07T12:32:55.816" v="59" actId="14100"/>
        <pc:sldMkLst>
          <pc:docMk/>
          <pc:sldMk cId="2664721861" sldId="260"/>
        </pc:sldMkLst>
        <pc:spChg chg="add mod">
          <ac:chgData name="Viorica Scerbina" userId="0f6d29d0-0191-40d1-b46b-5f0dd9b80d87" providerId="ADAL" clId="{5202D5C9-C303-4E59-BAAF-18519107DE03}" dt="2022-11-07T12:32:47.143" v="58" actId="1037"/>
          <ac:spMkLst>
            <pc:docMk/>
            <pc:sldMk cId="2664721861" sldId="260"/>
            <ac:spMk id="2" creationId="{B4B7538E-37A6-223E-A7C2-62B1654343FF}"/>
          </ac:spMkLst>
        </pc:spChg>
        <pc:spChg chg="mod">
          <ac:chgData name="Viorica Scerbina" userId="0f6d29d0-0191-40d1-b46b-5f0dd9b80d87" providerId="ADAL" clId="{5202D5C9-C303-4E59-BAAF-18519107DE03}" dt="2022-11-07T12:29:30.739" v="4" actId="20577"/>
          <ac:spMkLst>
            <pc:docMk/>
            <pc:sldMk cId="2664721861" sldId="260"/>
            <ac:spMk id="29" creationId="{95A27EEE-58D8-4329-A3C8-FD0BBEF4A1DD}"/>
          </ac:spMkLst>
        </pc:spChg>
        <pc:graphicFrameChg chg="mod">
          <ac:chgData name="Viorica Scerbina" userId="0f6d29d0-0191-40d1-b46b-5f0dd9b80d87" providerId="ADAL" clId="{5202D5C9-C303-4E59-BAAF-18519107DE03}" dt="2022-11-07T12:29:50.365" v="6" actId="113"/>
          <ac:graphicFrameMkLst>
            <pc:docMk/>
            <pc:sldMk cId="2664721861" sldId="260"/>
            <ac:graphicFrameMk id="12" creationId="{F94A947A-0D44-4027-A16E-08A81B395CCD}"/>
          </ac:graphicFrameMkLst>
        </pc:graphicFrameChg>
        <pc:graphicFrameChg chg="mod">
          <ac:chgData name="Viorica Scerbina" userId="0f6d29d0-0191-40d1-b46b-5f0dd9b80d87" providerId="ADAL" clId="{5202D5C9-C303-4E59-BAAF-18519107DE03}" dt="2022-11-07T12:32:55.816" v="59" actId="14100"/>
          <ac:graphicFrameMkLst>
            <pc:docMk/>
            <pc:sldMk cId="2664721861" sldId="260"/>
            <ac:graphicFrameMk id="16" creationId="{12A40B30-F74B-4030-B03E-DBC031C8006D}"/>
          </ac:graphicFrameMkLst>
        </pc:graphicFrameChg>
        <pc:graphicFrameChg chg="mod">
          <ac:chgData name="Viorica Scerbina" userId="0f6d29d0-0191-40d1-b46b-5f0dd9b80d87" providerId="ADAL" clId="{5202D5C9-C303-4E59-BAAF-18519107DE03}" dt="2022-11-07T12:30:07.875" v="12"/>
          <ac:graphicFrameMkLst>
            <pc:docMk/>
            <pc:sldMk cId="2664721861" sldId="260"/>
            <ac:graphicFrameMk id="24" creationId="{F9EFA925-4D9D-4FCC-B2B7-29871F02B959}"/>
          </ac:graphicFrameMkLst>
        </pc:graphicFrameChg>
        <pc:picChg chg="del mod">
          <ac:chgData name="Viorica Scerbina" userId="0f6d29d0-0191-40d1-b46b-5f0dd9b80d87" providerId="ADAL" clId="{5202D5C9-C303-4E59-BAAF-18519107DE03}" dt="2022-11-07T12:30:28.325" v="14" actId="478"/>
          <ac:picMkLst>
            <pc:docMk/>
            <pc:sldMk cId="2664721861" sldId="260"/>
            <ac:picMk id="21" creationId="{F2E7F69C-27F7-41EE-97ED-19C31CED80CF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113604549431323"/>
          <c:y val="1.2879849169006837E-2"/>
          <c:w val="0.56316933300864103"/>
          <c:h val="0.912606974267217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Planificat</c:v>
                </c:pt>
              </c:strCache>
            </c:strRef>
          </c:tx>
          <c:spPr>
            <a:solidFill>
              <a:srgbClr val="002060">
                <a:alpha val="99000"/>
              </a:srgbClr>
            </a:solidFill>
            <a:ln>
              <a:noFill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Bani acumulati local</c:v>
                </c:pt>
                <c:pt idx="1">
                  <c:v>Impozite pe venit</c:v>
                </c:pt>
                <c:pt idx="2">
                  <c:v>Transfer de la Guvern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3004700</c:v>
                </c:pt>
                <c:pt idx="1">
                  <c:v>11165400</c:v>
                </c:pt>
                <c:pt idx="2">
                  <c:v>15617200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B6-43F4-BAB6-5B5E76A0E1AF}"/>
            </c:ext>
          </c:extLst>
        </c:ser>
        <c:ser>
          <c:idx val="1"/>
          <c:order val="1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Bani acumulati local</c:v>
                </c:pt>
                <c:pt idx="1">
                  <c:v>Impozite pe venit</c:v>
                </c:pt>
                <c:pt idx="2">
                  <c:v>Transfer de la Guvern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B6-43F4-BAB6-5B5E76A0E1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6"/>
        <c:axId val="433675776"/>
        <c:axId val="438300752"/>
      </c:barChart>
      <c:catAx>
        <c:axId val="433675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38300752"/>
        <c:crosses val="autoZero"/>
        <c:auto val="0"/>
        <c:lblAlgn val="ctr"/>
        <c:lblOffset val="100"/>
        <c:noMultiLvlLbl val="0"/>
      </c:catAx>
      <c:valAx>
        <c:axId val="438300752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33675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solidFill>
            <a:srgbClr val="002060"/>
          </a:solidFill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117306458738443"/>
          <c:y val="7.3209779820408077E-2"/>
          <c:w val="0.54484925478443447"/>
          <c:h val="0.900168482063079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Planificat</c:v>
                </c:pt>
              </c:strCache>
            </c:strRef>
          </c:tx>
          <c:spPr>
            <a:solidFill>
              <a:srgbClr val="004600"/>
            </a:solidFill>
            <a:ln>
              <a:noFill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rgbClr val="0046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Încasări din servicii APL</c:v>
                </c:pt>
                <c:pt idx="1">
                  <c:v>Încasări din taxe locale</c:v>
                </c:pt>
                <c:pt idx="2">
                  <c:v>Încasări din impozite locale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673900</c:v>
                </c:pt>
                <c:pt idx="1">
                  <c:v>796800</c:v>
                </c:pt>
                <c:pt idx="2">
                  <c:v>1534000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D7-4FA6-AF7C-592F4373544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30"/>
        <c:axId val="678538736"/>
        <c:axId val="678537904"/>
      </c:barChart>
      <c:catAx>
        <c:axId val="678538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46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78537904"/>
        <c:crosses val="autoZero"/>
        <c:auto val="1"/>
        <c:lblAlgn val="ctr"/>
        <c:lblOffset val="100"/>
        <c:noMultiLvlLbl val="0"/>
      </c:catAx>
      <c:valAx>
        <c:axId val="67853790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785387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solidFill>
            <a:srgbClr val="004600"/>
          </a:solidFill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245837266783395"/>
          <c:y val="2.1550889906056091E-2"/>
          <c:w val="0.4694603631565531"/>
          <c:h val="0.9774491809342131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Planificat</c:v>
                </c:pt>
              </c:strCache>
            </c:strRef>
          </c:tx>
          <c:spPr>
            <a:solidFill>
              <a:srgbClr val="8E0000"/>
            </a:solidFill>
            <a:ln>
              <a:noFill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Fondul de rezerva</c:v>
                </c:pt>
                <c:pt idx="1">
                  <c:v>Iluminarea stradală</c:v>
                </c:pt>
                <c:pt idx="2">
                  <c:v>Aprovizionare cu apa</c:v>
                </c:pt>
                <c:pt idx="3">
                  <c:v>Reparația drumurilor</c:v>
                </c:pt>
                <c:pt idx="4">
                  <c:v>Protecție socială</c:v>
                </c:pt>
                <c:pt idx="5">
                  <c:v>Instituții de cultură, biblioteca, sport</c:v>
                </c:pt>
                <c:pt idx="6">
                  <c:v>Primărie și Consiliul Local</c:v>
                </c:pt>
                <c:pt idx="7">
                  <c:v>Grădinițe</c:v>
                </c:pt>
                <c:pt idx="8">
                  <c:v>Amenajarea teritoriului</c:v>
                </c:pt>
              </c:strCache>
            </c:strRef>
          </c:cat>
          <c:val>
            <c:numRef>
              <c:f>Sheet1!$B$2:$B$10</c:f>
              <c:numCache>
                <c:formatCode>#,##0</c:formatCode>
                <c:ptCount val="9"/>
                <c:pt idx="0">
                  <c:v>200000</c:v>
                </c:pt>
                <c:pt idx="1">
                  <c:v>1000000</c:v>
                </c:pt>
                <c:pt idx="2">
                  <c:v>2521600</c:v>
                </c:pt>
                <c:pt idx="3">
                  <c:v>2614300</c:v>
                </c:pt>
                <c:pt idx="4">
                  <c:v>500000</c:v>
                </c:pt>
                <c:pt idx="5">
                  <c:v>2643500</c:v>
                </c:pt>
                <c:pt idx="6">
                  <c:v>3806200</c:v>
                </c:pt>
                <c:pt idx="7">
                  <c:v>12301700</c:v>
                </c:pt>
                <c:pt idx="8">
                  <c:v>4200000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13-4BB4-99D2-506F6B5FD6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44299488"/>
        <c:axId val="444307392"/>
      </c:barChart>
      <c:catAx>
        <c:axId val="444299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4307392"/>
        <c:crosses val="autoZero"/>
        <c:auto val="1"/>
        <c:lblAlgn val="ctr"/>
        <c:lblOffset val="100"/>
        <c:noMultiLvlLbl val="0"/>
      </c:catAx>
      <c:valAx>
        <c:axId val="444307392"/>
        <c:scaling>
          <c:orientation val="minMax"/>
        </c:scaling>
        <c:delete val="1"/>
        <c:axPos val="b"/>
        <c:numFmt formatCode="#,##0" sourceLinked="1"/>
        <c:majorTickMark val="none"/>
        <c:minorTickMark val="none"/>
        <c:tickLblPos val="nextTo"/>
        <c:crossAx val="444299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solidFill>
            <a:srgbClr val="680000"/>
          </a:solidFill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39835-6F95-480E-9257-B016EE2C7091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57475" y="1143000"/>
            <a:ext cx="15430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CB98E-EC3E-4189-813D-BF84685A4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450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7CB98E-EC3E-4189-813D-BF84685A4F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191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44726"/>
            <a:ext cx="5829300" cy="47752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7204076"/>
            <a:ext cx="5143500" cy="3311524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41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075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730250"/>
            <a:ext cx="1478756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730250"/>
            <a:ext cx="4350544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817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76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419479"/>
            <a:ext cx="5915025" cy="5705474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9178929"/>
            <a:ext cx="5915025" cy="300037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220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651250"/>
            <a:ext cx="291465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651250"/>
            <a:ext cx="291465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578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30253"/>
            <a:ext cx="5915025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3362326"/>
            <a:ext cx="2901255" cy="164782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5010150"/>
            <a:ext cx="2901255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3362326"/>
            <a:ext cx="2915543" cy="164782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5010150"/>
            <a:ext cx="2915543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292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70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710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914400"/>
            <a:ext cx="2211884" cy="3200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974853"/>
            <a:ext cx="3471863" cy="974725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4114800"/>
            <a:ext cx="2211884" cy="762317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68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914400"/>
            <a:ext cx="2211884" cy="3200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974853"/>
            <a:ext cx="3471863" cy="9747250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4114800"/>
            <a:ext cx="2211884" cy="762317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124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730253"/>
            <a:ext cx="5915025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651250"/>
            <a:ext cx="5915025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2712703"/>
            <a:ext cx="15430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0B97E-05FE-4B16-A557-75A33946204B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2712703"/>
            <a:ext cx="2314575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2712703"/>
            <a:ext cx="15430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350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chart" Target="../charts/chart1.xml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rimariadonduseni.md/consultari-publice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F3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57F0FC02-4B78-43F6-BC93-40E605910B3C}"/>
              </a:ext>
            </a:extLst>
          </p:cNvPr>
          <p:cNvGrpSpPr/>
          <p:nvPr/>
        </p:nvGrpSpPr>
        <p:grpSpPr>
          <a:xfrm>
            <a:off x="-188505" y="421561"/>
            <a:ext cx="4287867" cy="1349539"/>
            <a:chOff x="-188505" y="421561"/>
            <a:chExt cx="4287867" cy="1349539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5654BEB4-BA2D-40B3-AFFA-B3BB6667CACD}"/>
                </a:ext>
              </a:extLst>
            </p:cNvPr>
            <p:cNvSpPr txBox="1"/>
            <p:nvPr/>
          </p:nvSpPr>
          <p:spPr>
            <a:xfrm>
              <a:off x="-188505" y="421561"/>
              <a:ext cx="404271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o-RO" sz="6000" b="1" dirty="0">
                  <a:solidFill>
                    <a:srgbClr val="002060"/>
                  </a:solidFill>
                </a:rPr>
                <a:t>BUGETUL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A5EF0CB7-AA43-4465-AB37-EA21A3F50186}"/>
                </a:ext>
              </a:extLst>
            </p:cNvPr>
            <p:cNvSpPr txBox="1"/>
            <p:nvPr/>
          </p:nvSpPr>
          <p:spPr>
            <a:xfrm>
              <a:off x="1180902" y="1124769"/>
              <a:ext cx="29184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o-RO" sz="3200" b="1" dirty="0">
                  <a:solidFill>
                    <a:srgbClr val="002060"/>
                  </a:solidFill>
                </a:rPr>
                <a:t> </a:t>
              </a:r>
              <a:r>
                <a:rPr lang="ro-RO" sz="3600" b="1" i="1" dirty="0">
                  <a:solidFill>
                    <a:srgbClr val="002060"/>
                  </a:solidFill>
                </a:rPr>
                <a:t>proiect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1853BF7-3EF5-47BB-AD57-E929AA428689}"/>
                </a:ext>
              </a:extLst>
            </p:cNvPr>
            <p:cNvCxnSpPr>
              <a:cxnSpLocks/>
            </p:cNvCxnSpPr>
            <p:nvPr/>
          </p:nvCxnSpPr>
          <p:spPr>
            <a:xfrm>
              <a:off x="3604260" y="666750"/>
              <a:ext cx="0" cy="902968"/>
            </a:xfrm>
            <a:prstGeom prst="line">
              <a:avLst/>
            </a:prstGeom>
            <a:ln w="12700">
              <a:solidFill>
                <a:srgbClr val="5051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F94A947A-0D44-4027-A16E-08A81B395C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62098445"/>
              </p:ext>
            </p:extLst>
          </p:nvPr>
        </p:nvGraphicFramePr>
        <p:xfrm>
          <a:off x="137295" y="4028725"/>
          <a:ext cx="6521044" cy="1560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9422A7A-B98D-4F2D-8923-29AACFAE63D0}"/>
              </a:ext>
            </a:extLst>
          </p:cNvPr>
          <p:cNvCxnSpPr>
            <a:cxnSpLocks/>
          </p:cNvCxnSpPr>
          <p:nvPr/>
        </p:nvCxnSpPr>
        <p:spPr>
          <a:xfrm>
            <a:off x="-10960" y="3566318"/>
            <a:ext cx="6858000" cy="0"/>
          </a:xfrm>
          <a:prstGeom prst="line">
            <a:avLst/>
          </a:prstGeom>
          <a:ln w="38100">
            <a:solidFill>
              <a:srgbClr val="6882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5162E6CF-AAD1-4DDC-97ED-EB74FCE4C531}"/>
              </a:ext>
            </a:extLst>
          </p:cNvPr>
          <p:cNvSpPr txBox="1"/>
          <p:nvPr/>
        </p:nvSpPr>
        <p:spPr>
          <a:xfrm>
            <a:off x="-1262" y="3617722"/>
            <a:ext cx="6858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700" b="1" dirty="0">
                <a:solidFill>
                  <a:srgbClr val="002060"/>
                </a:solidFill>
              </a:rPr>
              <a:t>Venituri </a:t>
            </a:r>
            <a:r>
              <a:rPr lang="ro-RO" sz="2700" b="1" dirty="0" smtClean="0">
                <a:solidFill>
                  <a:srgbClr val="002060"/>
                </a:solidFill>
              </a:rPr>
              <a:t>– 29 787 300 </a:t>
            </a:r>
            <a:r>
              <a:rPr lang="en-US" sz="2700" b="1" dirty="0" smtClean="0">
                <a:solidFill>
                  <a:srgbClr val="002060"/>
                </a:solidFill>
              </a:rPr>
              <a:t>lei</a:t>
            </a:r>
            <a:endParaRPr lang="en-US" sz="2700" b="1" dirty="0">
              <a:solidFill>
                <a:srgbClr val="002060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9B1BB20-E13E-40CF-A314-3A92B6E82BFC}"/>
              </a:ext>
            </a:extLst>
          </p:cNvPr>
          <p:cNvSpPr txBox="1"/>
          <p:nvPr/>
        </p:nvSpPr>
        <p:spPr>
          <a:xfrm>
            <a:off x="-10609" y="7952889"/>
            <a:ext cx="686896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700" b="1" dirty="0" smtClean="0">
                <a:solidFill>
                  <a:srgbClr val="8E0000"/>
                </a:solidFill>
              </a:rPr>
              <a:t>Cheltuieli – 29 </a:t>
            </a:r>
            <a:r>
              <a:rPr lang="ro-RO" sz="2700" b="1" dirty="0">
                <a:solidFill>
                  <a:srgbClr val="8E0000"/>
                </a:solidFill>
              </a:rPr>
              <a:t>787 300 </a:t>
            </a:r>
            <a:r>
              <a:rPr lang="en-US" sz="2700" b="1" dirty="0">
                <a:solidFill>
                  <a:srgbClr val="8E0000"/>
                </a:solidFill>
              </a:rPr>
              <a:t>lei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E9CCC7F-8FA5-4581-9555-5F29DF4F218C}"/>
              </a:ext>
            </a:extLst>
          </p:cNvPr>
          <p:cNvCxnSpPr>
            <a:cxnSpLocks/>
          </p:cNvCxnSpPr>
          <p:nvPr/>
        </p:nvCxnSpPr>
        <p:spPr>
          <a:xfrm>
            <a:off x="-5115" y="7852571"/>
            <a:ext cx="6858000" cy="0"/>
          </a:xfrm>
          <a:prstGeom prst="line">
            <a:avLst/>
          </a:prstGeom>
          <a:ln w="38100">
            <a:solidFill>
              <a:srgbClr val="6882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F3371E5-50AA-4E1F-A352-EA66C25CE42D}"/>
              </a:ext>
            </a:extLst>
          </p:cNvPr>
          <p:cNvSpPr/>
          <p:nvPr/>
        </p:nvSpPr>
        <p:spPr>
          <a:xfrm>
            <a:off x="0" y="12994790"/>
            <a:ext cx="6858000" cy="721210"/>
          </a:xfrm>
          <a:prstGeom prst="rect">
            <a:avLst/>
          </a:prstGeom>
          <a:solidFill>
            <a:srgbClr val="688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836D69-43D3-49CF-B55D-6654525F8516}"/>
              </a:ext>
            </a:extLst>
          </p:cNvPr>
          <p:cNvSpPr txBox="1"/>
          <p:nvPr/>
        </p:nvSpPr>
        <p:spPr>
          <a:xfrm>
            <a:off x="57627" y="13042916"/>
            <a:ext cx="6712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200" dirty="0">
                <a:solidFill>
                  <a:schemeClr val="bg1"/>
                </a:solidFill>
              </a:rPr>
              <a:t>Elaborarea acestui materiale este dovada și angajamentul primăriei față de guvernarea transparentă și responsabilă. Materialul a fost creat cu suportul </a:t>
            </a:r>
            <a:r>
              <a:rPr lang="ro-RO" sz="1200" b="1" dirty="0">
                <a:solidFill>
                  <a:schemeClr val="bg1"/>
                </a:solidFill>
              </a:rPr>
              <a:t>Programului Comunitatea Mea</a:t>
            </a:r>
            <a:r>
              <a:rPr lang="ro-RO" sz="1200" dirty="0">
                <a:solidFill>
                  <a:schemeClr val="bg1"/>
                </a:solidFill>
              </a:rPr>
              <a:t>, </a:t>
            </a:r>
          </a:p>
          <a:p>
            <a:pPr algn="ctr"/>
            <a:r>
              <a:rPr lang="ro-RO" sz="1200" dirty="0">
                <a:solidFill>
                  <a:schemeClr val="bg1"/>
                </a:solidFill>
              </a:rPr>
              <a:t>finanțat de Guvernul Statelor Unite/USAID și implementat de IREX.  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832CF45A-5990-4015-A2DC-6D288A91A7C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73" y="168071"/>
            <a:ext cx="1389111" cy="54036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4ADBBF2-FF3F-4322-A0AC-6A160749C5A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339" y="193744"/>
            <a:ext cx="1008928" cy="504464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10FD3701-DF61-4415-8EBC-CC503737BB84}"/>
              </a:ext>
            </a:extLst>
          </p:cNvPr>
          <p:cNvSpPr txBox="1"/>
          <p:nvPr/>
        </p:nvSpPr>
        <p:spPr>
          <a:xfrm>
            <a:off x="6292" y="5706891"/>
            <a:ext cx="68470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RO" sz="2000" b="1" dirty="0">
                <a:solidFill>
                  <a:srgbClr val="004600"/>
                </a:solidFill>
              </a:rPr>
              <a:t>Banii acumulați local</a:t>
            </a:r>
            <a:endParaRPr lang="en-US" sz="2000" dirty="0">
              <a:solidFill>
                <a:srgbClr val="004600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731898B-C47F-46A8-9895-50EEE80E5553}"/>
              </a:ext>
            </a:extLst>
          </p:cNvPr>
          <p:cNvSpPr txBox="1"/>
          <p:nvPr/>
        </p:nvSpPr>
        <p:spPr>
          <a:xfrm>
            <a:off x="2577061" y="187969"/>
            <a:ext cx="4209501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50" b="1" dirty="0" err="1">
                <a:solidFill>
                  <a:srgbClr val="505160"/>
                </a:solidFill>
              </a:rPr>
              <a:t>Primaria</a:t>
            </a:r>
            <a:r>
              <a:rPr lang="en-US" sz="2250" b="1" dirty="0">
                <a:solidFill>
                  <a:srgbClr val="505160"/>
                </a:solidFill>
              </a:rPr>
              <a:t> </a:t>
            </a:r>
            <a:r>
              <a:rPr lang="ro-RO" sz="2250" b="1" dirty="0" smtClean="0">
                <a:solidFill>
                  <a:srgbClr val="505160"/>
                </a:solidFill>
              </a:rPr>
              <a:t>orașului Dondușeni</a:t>
            </a:r>
            <a:endParaRPr lang="en-US" sz="2250" b="1" dirty="0">
              <a:solidFill>
                <a:srgbClr val="50516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5A27EEE-58D8-4329-A3C8-FD0BBEF4A1DD}"/>
              </a:ext>
            </a:extLst>
          </p:cNvPr>
          <p:cNvSpPr txBox="1"/>
          <p:nvPr/>
        </p:nvSpPr>
        <p:spPr>
          <a:xfrm>
            <a:off x="137295" y="1699302"/>
            <a:ext cx="655072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Stimați cetățeni, propunem atenției Dumneavoastră</a:t>
            </a:r>
            <a:br>
              <a:rPr lang="ro-RO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proiectul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o-RO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ugetului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pentru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anul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202</a:t>
            </a:r>
            <a:r>
              <a:rPr lang="ro-R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ro-R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Mai </a:t>
            </a:r>
            <a:r>
              <a:rPr lang="ro-RO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jos puteți afla ce bani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planific</a:t>
            </a:r>
            <a:r>
              <a:rPr lang="ro-RO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ăm</a:t>
            </a:r>
            <a:r>
              <a:rPr lang="ro-RO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să acumulăm, din ce surse, precum și pentru ce scopuri aceste resurse vor fi cheltuite în anul viitor</a:t>
            </a:r>
            <a:r>
              <a:rPr lang="ro-R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ctr"/>
            <a:r>
              <a:rPr lang="ro-RO" b="1" dirty="0">
                <a:solidFill>
                  <a:schemeClr val="accent1">
                    <a:lumMod val="75000"/>
                  </a:schemeClr>
                </a:solidFill>
              </a:rPr>
              <a:t>Proiectul Bugetului 2024 pe: </a:t>
            </a:r>
            <a:r>
              <a:rPr lang="ro-RO" b="1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https</a:t>
            </a:r>
            <a:r>
              <a:rPr lang="ro-RO" b="1" dirty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://primariadonduseni.md/consultari-publice</a:t>
            </a:r>
            <a:r>
              <a:rPr lang="ro-RO" b="1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/</a:t>
            </a:r>
            <a:r>
              <a:rPr lang="ro-R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ro-RO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12A40B30-F74B-4030-B03E-DBC031C800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5009087"/>
              </p:ext>
            </p:extLst>
          </p:nvPr>
        </p:nvGraphicFramePr>
        <p:xfrm>
          <a:off x="137295" y="5855928"/>
          <a:ext cx="6550722" cy="2044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id="{F9EFA925-4D9D-4FCC-B2B7-29871F02B9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8106122"/>
              </p:ext>
            </p:extLst>
          </p:nvPr>
        </p:nvGraphicFramePr>
        <p:xfrm>
          <a:off x="-10961" y="8411805"/>
          <a:ext cx="6669300" cy="4531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F908862E-A393-470D-9494-E4EF7DB1F491}"/>
              </a:ext>
            </a:extLst>
          </p:cNvPr>
          <p:cNvSpPr txBox="1"/>
          <p:nvPr/>
        </p:nvSpPr>
        <p:spPr>
          <a:xfrm>
            <a:off x="-5032199" y="-121841"/>
            <a:ext cx="287689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Palitra</a:t>
            </a:r>
            <a:r>
              <a:rPr lang="en-US" dirty="0"/>
              <a:t> de </a:t>
            </a:r>
            <a:r>
              <a:rPr lang="en-US" dirty="0" err="1"/>
              <a:t>culori</a:t>
            </a:r>
            <a:r>
              <a:rPr lang="en-US" dirty="0"/>
              <a:t> </a:t>
            </a:r>
            <a:r>
              <a:rPr lang="en-US" dirty="0" err="1"/>
              <a:t>compatibile</a:t>
            </a:r>
            <a:endParaRPr lang="ru-RU" dirty="0"/>
          </a:p>
          <a:p>
            <a:endParaRPr lang="en-US" dirty="0"/>
          </a:p>
          <a:p>
            <a:r>
              <a:rPr lang="ru-RU" dirty="0"/>
              <a:t>#505160 грозовая туча</a:t>
            </a:r>
          </a:p>
          <a:p>
            <a:endParaRPr lang="en-US" dirty="0"/>
          </a:p>
          <a:p>
            <a:r>
              <a:rPr lang="ru-RU" dirty="0"/>
              <a:t>#68829E водопад</a:t>
            </a:r>
          </a:p>
          <a:p>
            <a:endParaRPr lang="en-US" dirty="0"/>
          </a:p>
          <a:p>
            <a:r>
              <a:rPr lang="ru-RU" dirty="0"/>
              <a:t>#AEBD38 мох</a:t>
            </a:r>
          </a:p>
          <a:p>
            <a:endParaRPr lang="en-US" dirty="0"/>
          </a:p>
          <a:p>
            <a:r>
              <a:rPr lang="ru-RU" dirty="0"/>
              <a:t>#598234 луг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FA19CF5-0294-4C52-A71D-C93D3665789F}"/>
              </a:ext>
            </a:extLst>
          </p:cNvPr>
          <p:cNvSpPr/>
          <p:nvPr/>
        </p:nvSpPr>
        <p:spPr>
          <a:xfrm>
            <a:off x="-5951123" y="472234"/>
            <a:ext cx="609600" cy="279400"/>
          </a:xfrm>
          <a:prstGeom prst="rect">
            <a:avLst/>
          </a:prstGeom>
          <a:solidFill>
            <a:srgbClr val="5051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34FD92F-EA46-4C03-AFBB-99F5740B4BE3}"/>
              </a:ext>
            </a:extLst>
          </p:cNvPr>
          <p:cNvSpPr/>
          <p:nvPr/>
        </p:nvSpPr>
        <p:spPr>
          <a:xfrm>
            <a:off x="-5951123" y="1031120"/>
            <a:ext cx="609600" cy="279400"/>
          </a:xfrm>
          <a:prstGeom prst="rect">
            <a:avLst/>
          </a:prstGeom>
          <a:solidFill>
            <a:srgbClr val="6882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38CE8FD-C553-489E-9166-49B808246C48}"/>
              </a:ext>
            </a:extLst>
          </p:cNvPr>
          <p:cNvSpPr/>
          <p:nvPr/>
        </p:nvSpPr>
        <p:spPr>
          <a:xfrm>
            <a:off x="-5951123" y="1556325"/>
            <a:ext cx="609600" cy="279400"/>
          </a:xfrm>
          <a:prstGeom prst="rect">
            <a:avLst/>
          </a:prstGeom>
          <a:solidFill>
            <a:srgbClr val="AEBD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3594C11-C1E8-4151-B1D1-19C84561C986}"/>
              </a:ext>
            </a:extLst>
          </p:cNvPr>
          <p:cNvSpPr/>
          <p:nvPr/>
        </p:nvSpPr>
        <p:spPr>
          <a:xfrm>
            <a:off x="-5913023" y="2081530"/>
            <a:ext cx="609600" cy="279400"/>
          </a:xfrm>
          <a:prstGeom prst="rect">
            <a:avLst/>
          </a:prstGeom>
          <a:solidFill>
            <a:srgbClr val="59823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41">
            <a:extLst>
              <a:ext uri="{FF2B5EF4-FFF2-40B4-BE49-F238E27FC236}">
                <a16:creationId xmlns:a16="http://schemas.microsoft.com/office/drawing/2014/main" id="{B4B7538E-37A6-223E-A7C2-62B1654343FF}"/>
              </a:ext>
            </a:extLst>
          </p:cNvPr>
          <p:cNvSpPr txBox="1"/>
          <p:nvPr/>
        </p:nvSpPr>
        <p:spPr>
          <a:xfrm>
            <a:off x="3832200" y="478616"/>
            <a:ext cx="2782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rgbClr val="002060"/>
                </a:solidFill>
              </a:rPr>
              <a:t>202</a:t>
            </a:r>
            <a:r>
              <a:rPr lang="ro-RO" sz="7200" b="1" dirty="0">
                <a:solidFill>
                  <a:srgbClr val="002060"/>
                </a:solidFill>
              </a:rPr>
              <a:t>4</a:t>
            </a:r>
            <a:endParaRPr lang="en-US" sz="7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721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E58488C4305C4AADBCAC934C6DA5FA" ma:contentTypeVersion="15" ma:contentTypeDescription="Create a new document." ma:contentTypeScope="" ma:versionID="bbc64622b41f97e9232f56e374ad6fba">
  <xsd:schema xmlns:xsd="http://www.w3.org/2001/XMLSchema" xmlns:xs="http://www.w3.org/2001/XMLSchema" xmlns:p="http://schemas.microsoft.com/office/2006/metadata/properties" xmlns:ns1="http://schemas.microsoft.com/sharepoint/v3" xmlns:ns2="a4a171f7-7c1b-417f-863d-356437942985" xmlns:ns3="28f040e9-7871-4f18-addb-b1dd6301a3da" targetNamespace="http://schemas.microsoft.com/office/2006/metadata/properties" ma:root="true" ma:fieldsID="982632e5b8e8aff4fac7cf17b347bb3c" ns1:_="" ns2:_="" ns3:_="">
    <xsd:import namespace="http://schemas.microsoft.com/sharepoint/v3"/>
    <xsd:import namespace="a4a171f7-7c1b-417f-863d-356437942985"/>
    <xsd:import namespace="28f040e9-7871-4f18-addb-b1dd6301a3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171f7-7c1b-417f-863d-3564379429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040e9-7871-4f18-addb-b1dd6301a3d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1CD030-7D40-4D24-A011-6C5EA4090C5E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28f040e9-7871-4f18-addb-b1dd6301a3da"/>
    <ds:schemaRef ds:uri="a4a171f7-7c1b-417f-863d-356437942985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2B33AF8-D2C6-4AE4-9D94-0AB5256BBC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4a171f7-7c1b-417f-863d-356437942985"/>
    <ds:schemaRef ds:uri="28f040e9-7871-4f18-addb-b1dd6301a3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C07BD5F-E2A9-4463-BCD9-C97378C079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4259</TotalTime>
  <Words>82</Words>
  <Application>Microsoft Office PowerPoint</Application>
  <PresentationFormat>Произвольный</PresentationFormat>
  <Paragraphs>21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Igor Mironiuc</dc:creator>
  <cp:lastModifiedBy>Mariana Lupu</cp:lastModifiedBy>
  <cp:revision>133</cp:revision>
  <dcterms:created xsi:type="dcterms:W3CDTF">2020-06-05T11:53:01Z</dcterms:created>
  <dcterms:modified xsi:type="dcterms:W3CDTF">2023-12-07T14:57:23Z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0x01010024E58488C4305C4AADBCAC934C6DA5FA</vt:lpwstr>
  </property>
</Properties>
</file>